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7"/>
  </p:notesMasterIdLst>
  <p:handoutMasterIdLst>
    <p:handoutMasterId r:id="rId28"/>
  </p:handoutMasterIdLst>
  <p:sldIdLst>
    <p:sldId id="928" r:id="rId5"/>
    <p:sldId id="589" r:id="rId6"/>
    <p:sldId id="931" r:id="rId7"/>
    <p:sldId id="901" r:id="rId8"/>
    <p:sldId id="952" r:id="rId9"/>
    <p:sldId id="953" r:id="rId10"/>
    <p:sldId id="897" r:id="rId11"/>
    <p:sldId id="906" r:id="rId12"/>
    <p:sldId id="908" r:id="rId13"/>
    <p:sldId id="911" r:id="rId14"/>
    <p:sldId id="955" r:id="rId15"/>
    <p:sldId id="918" r:id="rId16"/>
    <p:sldId id="919" r:id="rId17"/>
    <p:sldId id="921" r:id="rId18"/>
    <p:sldId id="922" r:id="rId19"/>
    <p:sldId id="958" r:id="rId20"/>
    <p:sldId id="962" r:id="rId21"/>
    <p:sldId id="907" r:id="rId22"/>
    <p:sldId id="963" r:id="rId23"/>
    <p:sldId id="959" r:id="rId24"/>
    <p:sldId id="961" r:id="rId25"/>
    <p:sldId id="4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738"/>
    <a:srgbClr val="CB41C8"/>
    <a:srgbClr val="003865"/>
    <a:srgbClr val="78BE21"/>
    <a:srgbClr val="000000"/>
    <a:srgbClr val="0D0D0D"/>
    <a:srgbClr val="E8E8E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89434" autoAdjust="0"/>
  </p:normalViewPr>
  <p:slideViewPr>
    <p:cSldViewPr snapToGrid="0">
      <p:cViewPr varScale="1">
        <p:scale>
          <a:sx n="102" d="100"/>
          <a:sy n="102" d="100"/>
        </p:scale>
        <p:origin x="226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1/26/2022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8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AASHTO Web Portal</a:t>
            </a:r>
          </a:p>
          <a:p>
            <a:r>
              <a:rPr lang="en-US" dirty="0"/>
              <a:t>Accessible</a:t>
            </a:r>
          </a:p>
          <a:p>
            <a:r>
              <a:rPr lang="en-US" dirty="0"/>
              <a:t>Multiple materials types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09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AASHTO Web Portal</a:t>
            </a:r>
          </a:p>
          <a:p>
            <a:r>
              <a:rPr lang="en-US" dirty="0"/>
              <a:t>Searchable by tags</a:t>
            </a:r>
          </a:p>
          <a:p>
            <a:r>
              <a:rPr lang="en-US" dirty="0"/>
              <a:t>When we meet with DMT’s and Leaders we can take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9455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players are critical, yet all have vastly differing information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1434B-C51D-4789-976D-B40A14B97C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84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players are critical, yet all have vastly differing information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1434B-C51D-4789-976D-B40A14B97C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4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players are critical, yet all have vastly differing information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1434B-C51D-4789-976D-B40A14B97C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53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5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458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Cycle of life decisions (maintenance, planning, scoping, engineering, construction). Not just TAMS….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0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438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570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have roles large and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384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players are critical, yet all have vastly differing information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402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761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114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Advancing Life Cycle Planning at Minnesota DOT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mndot.gov/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80C4-E68B-4B8F-93E2-D5ED2FA66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14541"/>
            <a:ext cx="9144000" cy="1826663"/>
          </a:xfrm>
        </p:spPr>
        <p:txBody>
          <a:bodyPr>
            <a:normAutofit fontScale="90000"/>
          </a:bodyPr>
          <a:lstStyle/>
          <a:p>
            <a:r>
              <a:rPr lang="en-US" dirty="0"/>
              <a:t>Maturing Asset Management at MnDOT:</a:t>
            </a:r>
            <a:br>
              <a:rPr lang="en-US" dirty="0"/>
            </a:br>
            <a:r>
              <a:rPr lang="en-US" sz="4400" dirty="0"/>
              <a:t>Executing the AMSIP Communications Plan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EFBDC-8DC8-451C-A6CF-B5E204F574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9713" y="5041204"/>
            <a:ext cx="7324531" cy="1097128"/>
          </a:xfrm>
        </p:spPr>
        <p:txBody>
          <a:bodyPr/>
          <a:lstStyle/>
          <a:p>
            <a:r>
              <a:rPr lang="en-US" dirty="0"/>
              <a:t>Dave Solsrud Asset Management Program Manager</a:t>
            </a:r>
          </a:p>
          <a:p>
            <a:r>
              <a:rPr lang="en-US" i="1" dirty="0"/>
              <a:t>Discussion with MnDOT District Management Teams Fall 2021</a:t>
            </a: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29700BD8-06F2-4BEE-B844-DA2CF147DF2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7" b="22207"/>
          <a:stretch>
            <a:fillRect/>
          </a:stretch>
        </p:blipFill>
        <p:spPr>
          <a:xfrm>
            <a:off x="0" y="1"/>
            <a:ext cx="9144000" cy="3214540"/>
          </a:xfrm>
        </p:spPr>
      </p:pic>
    </p:spTree>
    <p:extLst>
      <p:ext uri="{BB962C8B-B14F-4D97-AF65-F5344CB8AC3E}">
        <p14:creationId xmlns:p14="http://schemas.microsoft.com/office/powerpoint/2010/main" val="71836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E1D8-4A49-40DB-933F-805B7255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44366-B5E9-4BF0-A237-4F781043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B3655-4780-4261-AFCB-499D93E76BE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0F5FD9-B326-4B59-92AD-41DB90E9E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703704"/>
            <a:ext cx="7886700" cy="46526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Philosophy: “People listen to their boss…” </a:t>
            </a:r>
            <a:r>
              <a:rPr lang="en-US" sz="1200" dirty="0"/>
              <a:t>Steve Lund, 6/2020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Other Considerations:</a:t>
            </a:r>
          </a:p>
          <a:p>
            <a:r>
              <a:rPr lang="en-US" sz="1800" dirty="0"/>
              <a:t>Must explain/show why…</a:t>
            </a:r>
          </a:p>
          <a:p>
            <a:pPr lvl="1"/>
            <a:r>
              <a:rPr lang="en-US" sz="1400" dirty="0"/>
              <a:t>How does this benefit MnDOT/Constituents?</a:t>
            </a:r>
          </a:p>
          <a:p>
            <a:pPr lvl="1"/>
            <a:r>
              <a:rPr lang="en-US" sz="1400" dirty="0"/>
              <a:t>Will this data be used?</a:t>
            </a:r>
          </a:p>
          <a:p>
            <a:r>
              <a:rPr lang="en-US" sz="1800" dirty="0"/>
              <a:t>How do I fit in this picture?</a:t>
            </a:r>
          </a:p>
          <a:p>
            <a:pPr lvl="1"/>
            <a:r>
              <a:rPr lang="en-US" sz="1400" dirty="0"/>
              <a:t>Roles and Responsibilities</a:t>
            </a:r>
          </a:p>
          <a:p>
            <a:r>
              <a:rPr lang="en-US" sz="1800" dirty="0"/>
              <a:t>Messaging</a:t>
            </a:r>
          </a:p>
          <a:p>
            <a:pPr lvl="1"/>
            <a:r>
              <a:rPr lang="en-US" sz="1400" dirty="0"/>
              <a:t>Must be tailored, actionable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0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82E1-D1FB-48BA-8496-97BB7162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7872-4AF4-45B9-8449-CD4059753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Effort to Simplify</a:t>
            </a:r>
          </a:p>
          <a:p>
            <a:pPr lvl="1"/>
            <a:r>
              <a:rPr lang="en-US" dirty="0"/>
              <a:t>Gross Categorization by Role in the Agency</a:t>
            </a:r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C4E5B-B507-43AF-9835-BA926E193E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Effort to Group Messages</a:t>
            </a:r>
          </a:p>
          <a:p>
            <a:pPr lvl="1"/>
            <a:r>
              <a:rPr lang="en-US" dirty="0"/>
              <a:t>Universal Messages</a:t>
            </a:r>
          </a:p>
          <a:p>
            <a:pPr lvl="1"/>
            <a:r>
              <a:rPr lang="en-US" dirty="0"/>
              <a:t>Role Specific Info Needs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1D9C-4C8C-419E-AE97-F5FA05A0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A02A-9C2D-4FBC-9CB4-F2D576CA6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F9771-E1FB-4D94-9CCA-44E4285A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62062-14C5-4D79-BD41-B8B432C5D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13" y="3429000"/>
            <a:ext cx="6783315" cy="32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70BF-DE3F-4A41-97F7-D6848C353A5D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Approach – </a:t>
            </a:r>
            <a:r>
              <a:rPr lang="en-US" sz="1800" dirty="0"/>
              <a:t>Categorize Information Needs: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Clr>
                <a:srgbClr val="76BC21"/>
              </a:buClr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Asset Management Knowledge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Messaging that builds general knowledge and support for asset management.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Clr>
                <a:srgbClr val="76BC21"/>
              </a:buClr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TAMS Data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–The importance of quality data and the benefits realized from the use of quality data.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Clr>
                <a:srgbClr val="76BC21"/>
              </a:buClr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 Making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Information that demonstrates the importance of using TAMS data and asset management principles to guide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planning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understand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trade-offs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budget-setting activities, and to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performance, minimize Life-cycle costs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extend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life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Clr>
                <a:srgbClr val="76BC21"/>
              </a:buClr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 Implementation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upport the on-going implementation of the TAMP at MnDOT. 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Clr>
                <a:srgbClr val="76BC21"/>
              </a:buClr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Coordination With External Stakeholders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Information for MnDOT’s use in communicating asset management information to external stakeholders.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11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70BF-DE3F-4A41-97F7-D6848C35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12" y="808522"/>
            <a:ext cx="8463775" cy="5386195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Approach – </a:t>
            </a:r>
            <a:r>
              <a:rPr lang="en-US" sz="1800" dirty="0"/>
              <a:t>Execute the plan in stages: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5067E-0C2F-4DDF-9574-3CDE4854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96" y="1841072"/>
            <a:ext cx="6973273" cy="29563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E02162-57FF-4AE0-A3D9-1EAC19BCE018}"/>
              </a:ext>
            </a:extLst>
          </p:cNvPr>
          <p:cNvSpPr txBox="1"/>
          <p:nvPr/>
        </p:nvSpPr>
        <p:spPr>
          <a:xfrm>
            <a:off x="812833" y="5071849"/>
            <a:ext cx="7886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AMPO present to SLT in Dec</a:t>
            </a:r>
          </a:p>
          <a:p>
            <a:r>
              <a:rPr lang="en-US" dirty="0"/>
              <a:t>AMPO present to DMTs in Dec/Jan</a:t>
            </a:r>
          </a:p>
          <a:p>
            <a:r>
              <a:rPr lang="en-US" dirty="0"/>
              <a:t>AMPO present to DLTs in Jan/Feb/Mar</a:t>
            </a:r>
          </a:p>
          <a:p>
            <a:r>
              <a:rPr lang="en-US" dirty="0"/>
              <a:t>AMPO present to Offices in Feb/Mar/Apr</a:t>
            </a:r>
          </a:p>
          <a:p>
            <a:r>
              <a:rPr lang="en-US" dirty="0"/>
              <a:t>Note that the approach is by District and Office – Not MG</a:t>
            </a:r>
            <a:r>
              <a:rPr lang="en-US"/>
              <a:t>/Functional</a:t>
            </a:r>
            <a:endParaRPr lang="en-US" dirty="0"/>
          </a:p>
          <a:p>
            <a:r>
              <a:rPr lang="en-US" b="1" dirty="0"/>
              <a:t>Execution via Organizational Leaders and Supervisors Messaging to their reports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5077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9EA1-0A65-4CE2-ADD6-F3A259F3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5329-D64E-48C3-81E5-541D951B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26" y="810333"/>
            <a:ext cx="7886700" cy="4841682"/>
          </a:xfrm>
          <a:noFill/>
        </p:spPr>
        <p:txBody>
          <a:bodyPr/>
          <a:lstStyle/>
          <a:p>
            <a:r>
              <a:rPr lang="en-US" dirty="0"/>
              <a:t>Resources: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7929-6EC9-4263-94DC-96BA2ABE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59510-DCB6-4BB7-AF56-88D2BFD7843D}" type="datetime1">
              <a:rPr lang="en-US" smtClean="0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87F2-BDA4-4D3B-A689-0E7AF1C0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0" y="6356350"/>
            <a:ext cx="419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EA16-12AE-4250-A64B-0A1E5CC4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26B64-B1B2-46D4-9EC6-040112B7D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57" y="1771135"/>
            <a:ext cx="6833286" cy="491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9EA1-0A65-4CE2-ADD6-F3A259F3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5329-D64E-48C3-81E5-541D951B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26" y="810333"/>
            <a:ext cx="7886700" cy="4841682"/>
          </a:xfrm>
          <a:noFill/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7929-6EC9-4263-94DC-96BA2ABE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59510-DCB6-4BB7-AF56-88D2BFD7843D}" type="datetime1">
              <a:rPr lang="en-US" smtClean="0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87F2-BDA4-4D3B-A689-0E7AF1C0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0" y="6356350"/>
            <a:ext cx="419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EA16-12AE-4250-A64B-0A1E5CC4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EDF2F6-7523-43AA-AD6D-35A5A3445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724733"/>
            <a:ext cx="7788994" cy="54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5131-6044-41CD-A7BD-E896FE19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Two: DMT Communications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E12C-773E-4C87-9D42-1A858B7ADC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Example “Roles &amp; Responsibilities</a:t>
            </a:r>
          </a:p>
          <a:p>
            <a:pPr lvl="1"/>
            <a:r>
              <a:rPr lang="en-US" dirty="0"/>
              <a:t>Planners - PM investments</a:t>
            </a:r>
          </a:p>
          <a:p>
            <a:pPr lvl="1"/>
            <a:r>
              <a:rPr lang="en-US" dirty="0"/>
              <a:t>Materials – PM, PIE</a:t>
            </a:r>
          </a:p>
          <a:p>
            <a:pPr lvl="1"/>
            <a:r>
              <a:rPr lang="en-US" dirty="0"/>
              <a:t>Project Managers - As-Built provisions</a:t>
            </a:r>
          </a:p>
          <a:p>
            <a:pPr lvl="1"/>
            <a:r>
              <a:rPr lang="en-US" dirty="0"/>
              <a:t>Pre-Design – Scoping Data</a:t>
            </a:r>
          </a:p>
          <a:p>
            <a:pPr lvl="1"/>
            <a:r>
              <a:rPr lang="en-US" dirty="0"/>
              <a:t>Design – As-Built Spec</a:t>
            </a:r>
          </a:p>
          <a:p>
            <a:pPr lvl="1"/>
            <a:r>
              <a:rPr lang="en-US" dirty="0"/>
              <a:t>Hydraulics – Performance Measures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337D5-AA0D-4A1D-BBDE-E43873F69C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 “Roles &amp; Responsibilities</a:t>
            </a:r>
          </a:p>
          <a:p>
            <a:pPr lvl="1"/>
            <a:r>
              <a:rPr lang="en-US" dirty="0"/>
              <a:t>Construction – As-Built</a:t>
            </a:r>
          </a:p>
          <a:p>
            <a:pPr lvl="1"/>
            <a:r>
              <a:rPr lang="en-US" dirty="0"/>
              <a:t>Maintenance – Work Planning, TAMS use</a:t>
            </a:r>
          </a:p>
          <a:p>
            <a:pPr lvl="1"/>
            <a:r>
              <a:rPr lang="en-US" dirty="0"/>
              <a:t>Traffic - TAMS</a:t>
            </a:r>
          </a:p>
          <a:p>
            <a:pPr lvl="1"/>
            <a:r>
              <a:rPr lang="en-US" dirty="0"/>
              <a:t>Bridge  - PM, Structural Inspections, WOM use </a:t>
            </a:r>
          </a:p>
          <a:p>
            <a:pPr lvl="1"/>
            <a:r>
              <a:rPr lang="en-US" dirty="0"/>
              <a:t>Signs – TAMS use, data maintenance</a:t>
            </a:r>
          </a:p>
          <a:p>
            <a:pPr lvl="1"/>
            <a:r>
              <a:rPr lang="en-US" dirty="0"/>
              <a:t>Inventory</a:t>
            </a:r>
          </a:p>
          <a:p>
            <a:pPr lvl="1"/>
            <a:r>
              <a:rPr lang="en-US" dirty="0"/>
              <a:t>Damage Restitution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C3940-1B8A-4BBE-8D0D-E597E4D9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186E9-A1FF-48E3-BA8A-AAF39F567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D5D89-2AB6-4002-8930-90BDC007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Two: DMT Communications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68EE06-9152-47A8-914A-0D583EB8B1A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6487FFE-D23C-46BE-BCA4-36AB20C07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820507"/>
              </p:ext>
            </p:extLst>
          </p:nvPr>
        </p:nvGraphicFramePr>
        <p:xfrm>
          <a:off x="130630" y="2226469"/>
          <a:ext cx="8682443" cy="3361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243">
                  <a:extLst>
                    <a:ext uri="{9D8B030D-6E8A-4147-A177-3AD203B41FA5}">
                      <a16:colId xmlns:a16="http://schemas.microsoft.com/office/drawing/2014/main" val="3582479565"/>
                    </a:ext>
                  </a:extLst>
                </a:gridCol>
                <a:gridCol w="2049272">
                  <a:extLst>
                    <a:ext uri="{9D8B030D-6E8A-4147-A177-3AD203B41FA5}">
                      <a16:colId xmlns:a16="http://schemas.microsoft.com/office/drawing/2014/main" val="2646609687"/>
                    </a:ext>
                  </a:extLst>
                </a:gridCol>
                <a:gridCol w="1538752">
                  <a:extLst>
                    <a:ext uri="{9D8B030D-6E8A-4147-A177-3AD203B41FA5}">
                      <a16:colId xmlns:a16="http://schemas.microsoft.com/office/drawing/2014/main" val="695443360"/>
                    </a:ext>
                  </a:extLst>
                </a:gridCol>
                <a:gridCol w="1459657">
                  <a:extLst>
                    <a:ext uri="{9D8B030D-6E8A-4147-A177-3AD203B41FA5}">
                      <a16:colId xmlns:a16="http://schemas.microsoft.com/office/drawing/2014/main" val="2592709179"/>
                    </a:ext>
                  </a:extLst>
                </a:gridCol>
                <a:gridCol w="1351802">
                  <a:extLst>
                    <a:ext uri="{9D8B030D-6E8A-4147-A177-3AD203B41FA5}">
                      <a16:colId xmlns:a16="http://schemas.microsoft.com/office/drawing/2014/main" val="3963314904"/>
                    </a:ext>
                  </a:extLst>
                </a:gridCol>
                <a:gridCol w="1263717">
                  <a:extLst>
                    <a:ext uri="{9D8B030D-6E8A-4147-A177-3AD203B41FA5}">
                      <a16:colId xmlns:a16="http://schemas.microsoft.com/office/drawing/2014/main" val="2936156888"/>
                    </a:ext>
                  </a:extLst>
                </a:gridCol>
              </a:tblGrid>
              <a:tr h="39426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TAM</a:t>
                      </a: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Knowledge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TAMS Data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Making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 Implementation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Coordination with</a:t>
                      </a: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Stakeholders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291181"/>
                  </a:ext>
                </a:extLst>
              </a:tr>
              <a:tr h="2948940">
                <a:tc>
                  <a:txBody>
                    <a:bodyPr/>
                    <a:lstStyle/>
                    <a:p>
                      <a:r>
                        <a:rPr lang="en-US" sz="900" dirty="0"/>
                        <a:t>What is the message?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What asset management means at MnDOT and why we do it </a:t>
                      </a:r>
                    </a:p>
                    <a:p>
                      <a:pPr marL="174625" indent="-174625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Asset management is aligned with MnDOT’s strategic objectives &amp; Plans</a:t>
                      </a:r>
                    </a:p>
                    <a:p>
                      <a:pPr marL="174625" indent="-174625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Good data leads to better decisions</a:t>
                      </a:r>
                    </a:p>
                    <a:p>
                      <a:pPr marL="174625" indent="-174625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Asset management has already improved efficiency </a:t>
                      </a:r>
                    </a:p>
                    <a:p>
                      <a:pPr marL="174625" indent="-174625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Asset management can make your job easier/better</a:t>
                      </a:r>
                    </a:p>
                    <a:p>
                      <a:pPr marL="174625" indent="-174625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Why are you the one to do this particular job (e.g., collect or enter data)?</a:t>
                      </a:r>
                    </a:p>
                    <a:p>
                      <a:pPr marL="174625" indent="-174625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This is how we use the information you collect</a:t>
                      </a:r>
                    </a:p>
                    <a:p>
                      <a:pPr marL="174625" indent="-174625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err="1"/>
                        <a:t>MnSHIP</a:t>
                      </a:r>
                      <a:r>
                        <a:rPr lang="en-US" sz="900" dirty="0"/>
                        <a:t> and the TAMP drive infrastructure investments</a:t>
                      </a:r>
                    </a:p>
                    <a:p>
                      <a:endParaRPr lang="en-US" sz="9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By using the data. we can better time our investments to increase life of assets, maximize efficiency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Asset management helps manage investments across the system (Trade offs)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Inspections reduce risk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Field staff efforts optimized through high priority work planning</a:t>
                      </a:r>
                    </a:p>
                    <a:p>
                      <a:endParaRPr lang="en-US" sz="9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Field staff and other resources are optimized by focusing on highest priority work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Data helps identify better timing for asset investments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Data assists in making better work planning for maintenance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Data can support Scoping, Design</a:t>
                      </a:r>
                    </a:p>
                    <a:p>
                      <a:endParaRPr lang="en-US" sz="9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TAMP and Consistency are legal requirements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With limited budgets, data helps  investments efficiency</a:t>
                      </a:r>
                    </a:p>
                    <a:p>
                      <a:endParaRPr lang="en-US" sz="9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MnDOT strives to be good steward of assets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MnDOT considers multiple factors and trade-offs prior to committing to investments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MnDOT utilizes data and performance measures to influence capital investments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9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14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00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Two: DMT Communications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68EE06-9152-47A8-914A-0D583EB8B1A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6487FFE-D23C-46BE-BCA4-36AB20C07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559004"/>
              </p:ext>
            </p:extLst>
          </p:nvPr>
        </p:nvGraphicFramePr>
        <p:xfrm>
          <a:off x="628650" y="2226469"/>
          <a:ext cx="7886700" cy="295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830">
                  <a:extLst>
                    <a:ext uri="{9D8B030D-6E8A-4147-A177-3AD203B41FA5}">
                      <a16:colId xmlns:a16="http://schemas.microsoft.com/office/drawing/2014/main" val="3582479565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2646609687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69544336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592709179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val="3963314904"/>
                    </a:ext>
                  </a:extLst>
                </a:gridCol>
                <a:gridCol w="1147898">
                  <a:extLst>
                    <a:ext uri="{9D8B030D-6E8A-4147-A177-3AD203B41FA5}">
                      <a16:colId xmlns:a16="http://schemas.microsoft.com/office/drawing/2014/main" val="2936156888"/>
                    </a:ext>
                  </a:extLst>
                </a:gridCol>
              </a:tblGrid>
              <a:tr h="39426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TAM</a:t>
                      </a: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Knowledge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TAMS Data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Making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 Implementation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Coordination with</a:t>
                      </a: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Stakeholders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291181"/>
                  </a:ext>
                </a:extLst>
              </a:tr>
              <a:tr h="2537460">
                <a:tc>
                  <a:txBody>
                    <a:bodyPr/>
                    <a:lstStyle/>
                    <a:p>
                      <a:r>
                        <a:rPr lang="en-US" sz="900" dirty="0"/>
                        <a:t>Why do we need to communicate the message?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build a general understanding of MnDOT’s asset management program and its importance among staff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build an understanding of the importance of each individual’s role in supporting asset management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share MnDOT’s asset management goals and objectives</a:t>
                      </a:r>
                    </a:p>
                    <a:p>
                      <a:endParaRPr lang="en-US" sz="9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build an understanding of the value of data and related tools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Data helps us “Tell Our Story”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demonstrate the benefits of making decisions using quality data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show investment timing is improved by using data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explain how TAMS data and asset management principles help guide work planning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build an understanding of trade-offs in budget setting activities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explain how data assists in managing assets to performance targets</a:t>
                      </a:r>
                    </a:p>
                    <a:p>
                      <a:endParaRPr lang="en-US" sz="9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explain the match between program goals and the TAMP commitments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ensure MnDOT achieves “Consistency” findings by FHWA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ensure performance expectations for each asset are achieved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illustrate that MnDOT is a good steward of taxpayer dollars to enhance customer trust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provide managers and supervisors with enough knowledge to be able to explain/persuade the benefits to others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To enhance customer trust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9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14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8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Two: DMT Communications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68EE06-9152-47A8-914A-0D583EB8B1A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6487FFE-D23C-46BE-BCA4-36AB20C07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29303"/>
              </p:ext>
            </p:extLst>
          </p:nvPr>
        </p:nvGraphicFramePr>
        <p:xfrm>
          <a:off x="628650" y="2226469"/>
          <a:ext cx="7886700" cy="157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830">
                  <a:extLst>
                    <a:ext uri="{9D8B030D-6E8A-4147-A177-3AD203B41FA5}">
                      <a16:colId xmlns:a16="http://schemas.microsoft.com/office/drawing/2014/main" val="3582479565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2646609687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69544336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592709179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val="3963314904"/>
                    </a:ext>
                  </a:extLst>
                </a:gridCol>
                <a:gridCol w="1147898">
                  <a:extLst>
                    <a:ext uri="{9D8B030D-6E8A-4147-A177-3AD203B41FA5}">
                      <a16:colId xmlns:a16="http://schemas.microsoft.com/office/drawing/2014/main" val="2936156888"/>
                    </a:ext>
                  </a:extLst>
                </a:gridCol>
              </a:tblGrid>
              <a:tr h="39426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TAM</a:t>
                      </a: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Knowledge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TAMS Data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Making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 Implementation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Coordination with</a:t>
                      </a: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Stakeholders</a:t>
                      </a:r>
                    </a:p>
                  </a:txBody>
                  <a:tcPr marL="28575" marR="28575" marT="27623" marB="27623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2911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n-US" sz="900" dirty="0"/>
                        <a:t>How should we deliver the message?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/>
                        <a:t>Group meetings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Use of TAM Portal Resources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/>
                        <a:t>Targeted emails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Flyer/Pamphlet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Video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Training</a:t>
                      </a: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FAQs with links to answers</a:t>
                      </a:r>
                    </a:p>
                    <a:p>
                      <a:endParaRPr lang="en-US" sz="9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Same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Same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Same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Existing Meeting Venues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14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73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6955-34E4-4E66-B4C9-CB50255E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parts to this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F57E6-AD93-4706-AA70-5648328FA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One: the AMSIP Communications Plan</a:t>
            </a:r>
          </a:p>
          <a:p>
            <a:r>
              <a:rPr lang="en-US" dirty="0"/>
              <a:t>Part Two: Communications Content for DMTs</a:t>
            </a:r>
          </a:p>
          <a:p>
            <a:r>
              <a:rPr lang="en-US" dirty="0"/>
              <a:t>Part Three: The Ask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DD5BA-7D50-4915-BA42-AB9952C3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59510-DCB6-4BB7-AF56-88D2BFD7843D}" type="datetime1">
              <a:rPr lang="en-US" smtClean="0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8EDA3-E5D1-4DAF-A1F2-0BD32591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0" y="6356350"/>
            <a:ext cx="419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83BEE-24C7-4049-9A79-06E2CE5B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6383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5131-6044-41CD-A7BD-E896FE19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E12C-773E-4C87-9D42-1A858B7AD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4744628" cy="48815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Meet with your reports</a:t>
            </a:r>
          </a:p>
          <a:p>
            <a:pPr lvl="1"/>
            <a:r>
              <a:rPr lang="en-US" dirty="0"/>
              <a:t>Share AMSIP as relevant</a:t>
            </a:r>
          </a:p>
          <a:p>
            <a:pPr lvl="2"/>
            <a:r>
              <a:rPr lang="en-US" dirty="0"/>
              <a:t>MnDOT Vision, Objectives</a:t>
            </a:r>
          </a:p>
          <a:p>
            <a:pPr lvl="2"/>
            <a:r>
              <a:rPr lang="en-US" dirty="0"/>
              <a:t>Why</a:t>
            </a:r>
          </a:p>
          <a:p>
            <a:pPr lvl="2"/>
            <a:r>
              <a:rPr lang="en-US" dirty="0"/>
              <a:t>What does it mean to me?</a:t>
            </a:r>
          </a:p>
          <a:p>
            <a:pPr lvl="3"/>
            <a:r>
              <a:rPr lang="en-US" dirty="0"/>
              <a:t>Investment Decision making</a:t>
            </a:r>
          </a:p>
          <a:p>
            <a:pPr lvl="3"/>
            <a:r>
              <a:rPr lang="en-US" dirty="0"/>
              <a:t>Maintenance Work Planning</a:t>
            </a:r>
          </a:p>
          <a:p>
            <a:pPr lvl="3"/>
            <a:r>
              <a:rPr lang="en-US" dirty="0"/>
              <a:t>Data Recording – TAMS, other</a:t>
            </a:r>
          </a:p>
          <a:p>
            <a:pPr lvl="3"/>
            <a:r>
              <a:rPr lang="en-US" dirty="0"/>
              <a:t>Infrastructure data maintenance</a:t>
            </a:r>
          </a:p>
          <a:p>
            <a:pPr lvl="3"/>
            <a:r>
              <a:rPr lang="en-US" dirty="0"/>
              <a:t>Performance Measures &amp; Targets</a:t>
            </a:r>
          </a:p>
          <a:p>
            <a:pPr lvl="4"/>
            <a:r>
              <a:rPr lang="en-US" dirty="0"/>
              <a:t>Capital (PM)</a:t>
            </a:r>
          </a:p>
          <a:p>
            <a:pPr lvl="4"/>
            <a:r>
              <a:rPr lang="en-US" dirty="0"/>
              <a:t>Maintenance</a:t>
            </a:r>
          </a:p>
          <a:p>
            <a:pPr lvl="3"/>
            <a:r>
              <a:rPr lang="en-US" dirty="0"/>
              <a:t>“</a:t>
            </a:r>
            <a:r>
              <a:rPr lang="en-US" dirty="0" err="1"/>
              <a:t>Downchain</a:t>
            </a:r>
            <a:r>
              <a:rPr lang="en-US" dirty="0"/>
              <a:t>” communications</a:t>
            </a:r>
          </a:p>
          <a:p>
            <a:pPr lvl="4"/>
            <a:r>
              <a:rPr lang="en-US" dirty="0"/>
              <a:t>Carry message further</a:t>
            </a:r>
          </a:p>
          <a:p>
            <a:pPr lvl="4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337D5-AA0D-4A1D-BBDE-E43873F69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3278" y="2016506"/>
            <a:ext cx="3601040" cy="4582339"/>
          </a:xfrm>
        </p:spPr>
        <p:txBody>
          <a:bodyPr/>
          <a:lstStyle/>
          <a:p>
            <a:pPr lvl="2"/>
            <a:r>
              <a:rPr lang="en-US" dirty="0"/>
              <a:t>Feedback from meetings</a:t>
            </a:r>
          </a:p>
          <a:p>
            <a:pPr lvl="3"/>
            <a:r>
              <a:rPr lang="en-US" dirty="0"/>
              <a:t>Assess Buy-in</a:t>
            </a:r>
          </a:p>
          <a:p>
            <a:pPr lvl="3"/>
            <a:r>
              <a:rPr lang="en-US" dirty="0"/>
              <a:t>Challenges</a:t>
            </a:r>
          </a:p>
          <a:p>
            <a:pPr lvl="3"/>
            <a:r>
              <a:rPr lang="en-US" dirty="0"/>
              <a:t>Suggestions</a:t>
            </a:r>
          </a:p>
          <a:p>
            <a:pPr lvl="3"/>
            <a:r>
              <a:rPr lang="en-US" dirty="0"/>
              <a:t>Requests</a:t>
            </a:r>
          </a:p>
          <a:p>
            <a:pPr lvl="2"/>
            <a:r>
              <a:rPr lang="en-US" dirty="0"/>
              <a:t>Convey back to AMPO</a:t>
            </a:r>
          </a:p>
          <a:p>
            <a:pPr lvl="3"/>
            <a:r>
              <a:rPr lang="en-US" dirty="0"/>
              <a:t>Learnings</a:t>
            </a:r>
          </a:p>
          <a:p>
            <a:pPr lvl="3"/>
            <a:r>
              <a:rPr lang="en-US" dirty="0"/>
              <a:t>Issues</a:t>
            </a:r>
          </a:p>
          <a:p>
            <a:pPr lvl="3"/>
            <a:r>
              <a:rPr lang="en-US" dirty="0"/>
              <a:t>Suggestions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C3940-1B8A-4BBE-8D0D-E597E4D9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186E9-A1FF-48E3-BA8A-AAF39F567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D5D89-2AB6-4002-8930-90BDC007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7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5131-6044-41CD-A7BD-E896FE19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Planning Dialog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E12C-773E-4C87-9D42-1A858B7AD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94627"/>
            <a:ext cx="5504521" cy="4582339"/>
          </a:xfrm>
        </p:spPr>
        <p:txBody>
          <a:bodyPr>
            <a:normAutofit fontScale="92500"/>
          </a:bodyPr>
          <a:lstStyle/>
          <a:p>
            <a:r>
              <a:rPr lang="en-US" dirty="0"/>
              <a:t>What makes sense for district outreach?</a:t>
            </a:r>
          </a:p>
          <a:p>
            <a:r>
              <a:rPr lang="en-US" dirty="0"/>
              <a:t>Supervisors?</a:t>
            </a:r>
          </a:p>
          <a:p>
            <a:r>
              <a:rPr lang="en-US" dirty="0"/>
              <a:t>Support needed?</a:t>
            </a:r>
          </a:p>
          <a:p>
            <a:r>
              <a:rPr lang="en-US" dirty="0"/>
              <a:t>Employee tailored messages (Sups know what their folks need to know)</a:t>
            </a:r>
          </a:p>
          <a:p>
            <a:r>
              <a:rPr lang="en-US" dirty="0"/>
              <a:t>Portal</a:t>
            </a:r>
          </a:p>
          <a:p>
            <a:r>
              <a:rPr lang="en-US" dirty="0"/>
              <a:t>AMSIP Comms chapter PDF?</a:t>
            </a:r>
          </a:p>
          <a:p>
            <a:r>
              <a:rPr lang="en-US" dirty="0"/>
              <a:t>AMSIP whole doc?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C3940-1B8A-4BBE-8D0D-E597E4D9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186E9-A1FF-48E3-BA8A-AAF39F567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D5D89-2AB6-4002-8930-90BDC007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88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Thank you!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9048E5-B737-4821-89FA-724148364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Dave Solsrud</a:t>
            </a:r>
          </a:p>
          <a:p>
            <a:r>
              <a:rPr lang="en-US" dirty="0"/>
              <a:t>Dave.Solsrud@state.mn.us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35D-E6DE-4BD0-B96A-6A282FCC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Management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FFF7-7C20-4A06-A619-79C31EBC5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94629"/>
            <a:ext cx="7756814" cy="1927889"/>
          </a:xfrm>
        </p:spPr>
        <p:txBody>
          <a:bodyPr>
            <a:normAutofit/>
          </a:bodyPr>
          <a:lstStyle/>
          <a:p>
            <a:r>
              <a:rPr lang="en-US" sz="2400" dirty="0"/>
              <a:t>AASHTO Definition </a:t>
            </a:r>
            <a:r>
              <a:rPr lang="en-US" dirty="0"/>
              <a:t>-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Transportation Asset Management is a 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strategic and systematic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 of operating, maintaining, upgrading, and expanding physical assets effectively 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throughout their lifecycle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It focuses on business and engineering practices for resource allocation and utilization, with the objective of 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better decision making based upon quality information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well defined objectives.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9EA8-F44F-4A2A-AADB-6EC31139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4DF75-C240-491C-ABA1-5CA89146E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62CC5-80A1-40A7-B8E6-3E592653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717AA-CA33-480D-8218-C8AC588D064E}"/>
              </a:ext>
            </a:extLst>
          </p:cNvPr>
          <p:cNvSpPr txBox="1"/>
          <p:nvPr/>
        </p:nvSpPr>
        <p:spPr>
          <a:xfrm>
            <a:off x="628649" y="4815180"/>
            <a:ext cx="8977744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Taking care of what we have - Stewardship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Efficient use of resources - Strategic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Whole life considerations - Lifecycle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Performance Based – “Objectives”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Objective Decisions – Data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Cost Conscious – Return on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Risk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Reliable Data, Data as an Asset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Tradeoffs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8B2A2-2728-4490-985F-FDD59B3761CD}"/>
              </a:ext>
            </a:extLst>
          </p:cNvPr>
          <p:cNvSpPr txBox="1"/>
          <p:nvPr/>
        </p:nvSpPr>
        <p:spPr>
          <a:xfrm>
            <a:off x="628650" y="3293918"/>
            <a:ext cx="775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E0B7C-B61B-44AE-9CF5-A91E94086E57}"/>
              </a:ext>
            </a:extLst>
          </p:cNvPr>
          <p:cNvSpPr txBox="1"/>
          <p:nvPr/>
        </p:nvSpPr>
        <p:spPr>
          <a:xfrm>
            <a:off x="628650" y="3291685"/>
            <a:ext cx="775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does it mean to us?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84B277-5958-41BE-9DB4-C1529BD18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64" y="3680160"/>
            <a:ext cx="5882877" cy="12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8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DBAB-FA04-431B-AF15-24BEDF4F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One: Why AMSIP?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B129-F9F8-4001-A5A5-E54BF4859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TAMP 2018 Training April 2018 – 2 day workshop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 cross section of individuals affected/responsible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and Responsibilities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 (decision making, resources, FHWA consistency)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goals – 5 year plan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far are we going?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and data maintenance, ROI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include in TAMP - Risks?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 strategies – Asset Management vs Everything Else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– Roles and Responsibilities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 to create a plan “Strategic”- future state/goals, “Implementation” - do what we can now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7174D-FC16-4448-8EDE-C0E480E2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B3655-4780-4261-AFCB-499D93E76BE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925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E269-E110-4F95-8100-B3EC002A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AMPO Leading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6188-2243-410B-A700-7D61F069A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94627"/>
            <a:ext cx="6205783" cy="4582339"/>
          </a:xfrm>
        </p:spPr>
        <p:txBody>
          <a:bodyPr/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AMPO created in 2015 to address Business Process, Tools, Data Stewardship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AMSIP codifies initial vision, lays out specific roles – communication in this case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TAMP legally required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“Implementation” legally required</a:t>
            </a:r>
          </a:p>
          <a:p>
            <a:pPr marL="1143000" marR="0" lvl="2" indent="-2286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with MnDOT’s Strategic Objectives,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 plans, strategic plans etc.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thing to do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1EB42-5A28-48B4-9182-43F397AC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7387A-81F3-4D1E-98E5-D5AB05740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6AE68-D563-41EB-B066-CFC854B0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5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DF78-40DD-4D18-A965-563D80E0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BD797-A7EA-4CD5-9AB7-FB18D2BD5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94627"/>
            <a:ext cx="7167317" cy="4582339"/>
          </a:xfrm>
        </p:spPr>
        <p:txBody>
          <a:bodyPr/>
          <a:lstStyle/>
          <a:p>
            <a:pPr marL="914400" marR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AMSIP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AMSIP conducted to address 5 areas</a:t>
            </a:r>
          </a:p>
          <a:p>
            <a:pPr marL="1600189" lvl="3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 Inventory Information</a:t>
            </a:r>
          </a:p>
          <a:p>
            <a:pPr marL="1600189" lvl="3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Geotech Asset Information</a:t>
            </a:r>
          </a:p>
          <a:p>
            <a:pPr marL="1600189" lvl="3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 Maintenance Reliability</a:t>
            </a:r>
          </a:p>
          <a:p>
            <a:pPr marL="1600189" lvl="3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 Management Communications</a:t>
            </a:r>
          </a:p>
          <a:p>
            <a:pPr marL="1600189" lvl="3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Asset Management Plan</a:t>
            </a: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</a:t>
            </a: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 Follow-up Engagement meetings/calls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 of Stakeholders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Consultants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AMSIP adopted by SLT 9/7/2021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0D5D1-57AE-471B-9A71-B1443828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A4845-DBDE-4127-AA4C-DA9CF89E1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A3C95-3E08-486D-952D-E98FC4B6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1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E1D8-4A49-40DB-933F-805B7255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44366-B5E9-4BF0-A237-4F781043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B3655-4780-4261-AFCB-499D93E76BE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0F5FD9-B326-4B59-92AD-41DB90E9E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70370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Approach: Work Group 4: Communication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8DC8AF6-A06E-49E5-BDC7-294B62397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63911"/>
              </p:ext>
            </p:extLst>
          </p:nvPr>
        </p:nvGraphicFramePr>
        <p:xfrm>
          <a:off x="1454331" y="2205038"/>
          <a:ext cx="5778137" cy="422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326">
                  <a:extLst>
                    <a:ext uri="{9D8B030D-6E8A-4147-A177-3AD203B41FA5}">
                      <a16:colId xmlns:a16="http://schemas.microsoft.com/office/drawing/2014/main" val="2632252679"/>
                    </a:ext>
                  </a:extLst>
                </a:gridCol>
                <a:gridCol w="3008811">
                  <a:extLst>
                    <a:ext uri="{9D8B030D-6E8A-4147-A177-3AD203B41FA5}">
                      <a16:colId xmlns:a16="http://schemas.microsoft.com/office/drawing/2014/main" val="2138816380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9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JT Anderson – 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Dave Solsrud - AMPO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Jon Huseby – D8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Chris Joyce - OC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97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Steve Lund - 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Katie Zimmerman - APT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6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Jed Falgren - 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Hyun-A Park - SPP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2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Jeff Perkins – 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5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Sheila Kauppi -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1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Domingo Aguilar – 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3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Mike Dougherty – 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4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John Bieniek –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21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Jon Mason – 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0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07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70BF-DE3F-4A41-97F7-D6848C353A5D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Challenge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The Asset Management discipline engages well over ½ the department’s employees at some level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Executive Leadership: Policies and Priorities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Planning and Programming: Investment Decisions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Expert Offices: Asset “Manager” Expertise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Program Delivery: Design decisions, Data Maintenance provisions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Operations and Maintenance: Work Planning and Prioritization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Front Line Staff: Data Recording, Inspections &amp; Condition Recording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Financial: Forecasting, Financial Data Quality, Systems of Record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Office Staff: LEM Data Quality and Processing, Timesheets, Damage Restitution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Inventory Management: Robust Materials Business Processes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815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70BF-DE3F-4A41-97F7-D6848C353A5D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Challenge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Stakeholders have vastly differing information needs: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Legal Requirements (TAMP &amp; Consistency, MS 174.03)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Performance Expectations (PM Measures)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Asset Specific Best Practices (72 Asset Classes)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Data Acquisition and Data Maintenance; Roles, Processes, Tools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TAMS Use for Recording Accomplishments and LEM Consumption (2000 Licenses)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TAMS, </a:t>
            </a:r>
            <a:r>
              <a:rPr lang="en-US" sz="1800" dirty="0" err="1"/>
              <a:t>Georilla</a:t>
            </a:r>
            <a:r>
              <a:rPr lang="en-US" sz="1800" dirty="0"/>
              <a:t>, ARCGIS, BI, HPMA, BRIM tools for Analysis and Planning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How Materials Procurement Methods affect Financial Accuracy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Why???!!!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Limited “Receivers’” bandwidth available for learning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7075567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4x3.pptx" id="{8B3B34D9-BE42-40DD-A045-D7364E031164}" vid="{EA998505-FD38-4A03-8D44-20BB348C14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9291</TotalTime>
  <Words>1804</Words>
  <Application>Microsoft Office PowerPoint</Application>
  <PresentationFormat>On-screen Show (4:3)</PresentationFormat>
  <Paragraphs>333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NeueHaasGroteskText Std</vt:lpstr>
      <vt:lpstr>Symbol</vt:lpstr>
      <vt:lpstr>Wingdings</vt:lpstr>
      <vt:lpstr>MN.IT</vt:lpstr>
      <vt:lpstr>Maturing Asset Management at MnDOT: Executing the AMSIP Communications Plan</vt:lpstr>
      <vt:lpstr>3 parts to this discussion</vt:lpstr>
      <vt:lpstr>Asset Management Defined</vt:lpstr>
      <vt:lpstr>Part One: Why AMSIP?</vt:lpstr>
      <vt:lpstr>Why Is AMPO Leading This?</vt:lpstr>
      <vt:lpstr>What’s the Process</vt:lpstr>
      <vt:lpstr>Part One: The AMSIP Communications Plan</vt:lpstr>
      <vt:lpstr>Part One: The AMSIP Communications Plan</vt:lpstr>
      <vt:lpstr>Part One: The AMSIP Communications Plan</vt:lpstr>
      <vt:lpstr>Part One: The AMSIP Communications Plan</vt:lpstr>
      <vt:lpstr>Audiences</vt:lpstr>
      <vt:lpstr>Part One: The AMSIP Communications Plan</vt:lpstr>
      <vt:lpstr>Part One: The AMSIP Communications Plan</vt:lpstr>
      <vt:lpstr>Part One: The AMSIP Communications Plan</vt:lpstr>
      <vt:lpstr>Part One: The AMSIP Communications Plan</vt:lpstr>
      <vt:lpstr>Part Two: DMT Communications Content</vt:lpstr>
      <vt:lpstr>Part Two: DMT Communications Content</vt:lpstr>
      <vt:lpstr>Part Two: DMT Communications Content</vt:lpstr>
      <vt:lpstr>Part Two: DMT Communications Content</vt:lpstr>
      <vt:lpstr>The Ask</vt:lpstr>
      <vt:lpstr>District Planning Dialog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>PowerPoint Template</dc:subject>
  <dc:creator>Foss, Shannon M (DOT)</dc:creator>
  <cp:keywords>PowerPoint, Template</cp:keywords>
  <dc:description>Version 1.1, Released 8-2016</dc:description>
  <cp:lastModifiedBy>Solsrud, David (DOT)</cp:lastModifiedBy>
  <cp:revision>97</cp:revision>
  <dcterms:created xsi:type="dcterms:W3CDTF">2020-12-17T20:42:13Z</dcterms:created>
  <dcterms:modified xsi:type="dcterms:W3CDTF">2022-01-26T14:27:03Z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